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4"/>
  </p:sldMasterIdLst>
  <p:notesMasterIdLst>
    <p:notesMasterId r:id="rId25"/>
  </p:notesMasterIdLst>
  <p:sldIdLst>
    <p:sldId id="270" r:id="rId5"/>
    <p:sldId id="298" r:id="rId6"/>
    <p:sldId id="299" r:id="rId7"/>
    <p:sldId id="300" r:id="rId8"/>
    <p:sldId id="301" r:id="rId9"/>
    <p:sldId id="304" r:id="rId10"/>
    <p:sldId id="303" r:id="rId11"/>
    <p:sldId id="306" r:id="rId12"/>
    <p:sldId id="305" r:id="rId13"/>
    <p:sldId id="307" r:id="rId14"/>
    <p:sldId id="319" r:id="rId15"/>
    <p:sldId id="308" r:id="rId16"/>
    <p:sldId id="311" r:id="rId17"/>
    <p:sldId id="309" r:id="rId18"/>
    <p:sldId id="313" r:id="rId19"/>
    <p:sldId id="310" r:id="rId20"/>
    <p:sldId id="317" r:id="rId21"/>
    <p:sldId id="318" r:id="rId22"/>
    <p:sldId id="314" r:id="rId23"/>
    <p:sldId id="315" r:id="rId24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3" autoAdjust="0"/>
    <p:restoredTop sz="55688" autoAdjust="0"/>
  </p:normalViewPr>
  <p:slideViewPr>
    <p:cSldViewPr snapToGrid="0">
      <p:cViewPr varScale="1">
        <p:scale>
          <a:sx n="44" d="100"/>
          <a:sy n="44" d="100"/>
        </p:scale>
        <p:origin x="1482" y="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68C028-B5DF-42F1-BF4C-B85F89C5E54A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</dgm:pt>
    <dgm:pt modelId="{4FDCFED8-7379-432B-A09A-484283513FA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Student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views</a:t>
          </a:r>
        </a:p>
      </dgm:t>
    </dgm:pt>
    <dgm:pt modelId="{2E220D8D-3E75-4659-8F86-80C00325C759}" type="parTrans" cxnId="{2024CD8E-7D10-4024-9AC9-F5DC9BF2A090}">
      <dgm:prSet/>
      <dgm:spPr/>
      <dgm:t>
        <a:bodyPr/>
        <a:lstStyle/>
        <a:p>
          <a:endParaRPr lang="en-GB"/>
        </a:p>
      </dgm:t>
    </dgm:pt>
    <dgm:pt modelId="{A99BC8C4-6E92-473D-A79A-4B16B32E5931}" type="sibTrans" cxnId="{2024CD8E-7D10-4024-9AC9-F5DC9BF2A090}">
      <dgm:prSet/>
      <dgm:spPr/>
      <dgm:t>
        <a:bodyPr/>
        <a:lstStyle/>
        <a:p>
          <a:endParaRPr lang="en-GB"/>
        </a:p>
      </dgm:t>
    </dgm:pt>
    <dgm:pt modelId="{27F41597-E842-45DA-8178-E622D71C12F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Dialogue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with staff</a:t>
          </a:r>
        </a:p>
      </dgm:t>
    </dgm:pt>
    <dgm:pt modelId="{A12FC95A-07BA-4F30-BD6D-80C8903D952F}" type="parTrans" cxnId="{4C565FC7-F4A5-4654-AD5A-4036D151C45D}">
      <dgm:prSet/>
      <dgm:spPr/>
      <dgm:t>
        <a:bodyPr/>
        <a:lstStyle/>
        <a:p>
          <a:endParaRPr lang="en-GB"/>
        </a:p>
      </dgm:t>
    </dgm:pt>
    <dgm:pt modelId="{B39F340E-1D36-4D5F-B454-95FBE5CE8EA6}" type="sibTrans" cxnId="{4C565FC7-F4A5-4654-AD5A-4036D151C45D}">
      <dgm:prSet/>
      <dgm:spPr/>
      <dgm:t>
        <a:bodyPr/>
        <a:lstStyle/>
        <a:p>
          <a:endParaRPr lang="en-GB"/>
        </a:p>
      </dgm:t>
    </dgm:pt>
    <dgm:pt modelId="{F01C0998-0BEB-4B95-83BE-1806450D72C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Improved learning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experience</a:t>
          </a:r>
        </a:p>
      </dgm:t>
    </dgm:pt>
    <dgm:pt modelId="{62FD5BC9-8314-45C1-8607-00C2452F959E}" type="parTrans" cxnId="{4C47C41E-60E9-42F8-832F-0E73FB2304E7}">
      <dgm:prSet/>
      <dgm:spPr/>
      <dgm:t>
        <a:bodyPr/>
        <a:lstStyle/>
        <a:p>
          <a:endParaRPr lang="en-GB"/>
        </a:p>
      </dgm:t>
    </dgm:pt>
    <dgm:pt modelId="{932CEFA7-2583-442F-B42C-7BE698CE17C9}" type="sibTrans" cxnId="{4C47C41E-60E9-42F8-832F-0E73FB2304E7}">
      <dgm:prSet/>
      <dgm:spPr/>
      <dgm:t>
        <a:bodyPr/>
        <a:lstStyle/>
        <a:p>
          <a:endParaRPr lang="en-GB"/>
        </a:p>
      </dgm:t>
    </dgm:pt>
    <dgm:pt modelId="{9A26734B-DDCB-4115-ACFC-A4C94AA6DBDE}" type="pres">
      <dgm:prSet presAssocID="{B968C028-B5DF-42F1-BF4C-B85F89C5E54A}" presName="cycle" presStyleCnt="0">
        <dgm:presLayoutVars>
          <dgm:dir/>
          <dgm:resizeHandles val="exact"/>
        </dgm:presLayoutVars>
      </dgm:prSet>
      <dgm:spPr/>
    </dgm:pt>
    <dgm:pt modelId="{CDA73E7C-49EC-4C0D-AC2E-2AD1F0C821DF}" type="pres">
      <dgm:prSet presAssocID="{4FDCFED8-7379-432B-A09A-484283513FA0}" presName="dummy" presStyleCnt="0"/>
      <dgm:spPr/>
    </dgm:pt>
    <dgm:pt modelId="{2D59E348-5C48-4B38-9DA3-8CF54258CCED}" type="pres">
      <dgm:prSet presAssocID="{4FDCFED8-7379-432B-A09A-484283513FA0}" presName="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4AC4A3F-3522-4F31-AD69-E25E1A123FD4}" type="pres">
      <dgm:prSet presAssocID="{A99BC8C4-6E92-473D-A79A-4B16B32E5931}" presName="sibTrans" presStyleLbl="node1" presStyleIdx="0" presStyleCnt="3"/>
      <dgm:spPr/>
      <dgm:t>
        <a:bodyPr/>
        <a:lstStyle/>
        <a:p>
          <a:endParaRPr lang="en-GB"/>
        </a:p>
      </dgm:t>
    </dgm:pt>
    <dgm:pt modelId="{F390210F-99F1-4CB3-9276-ADA42CBD4813}" type="pres">
      <dgm:prSet presAssocID="{27F41597-E842-45DA-8178-E622D71C12F4}" presName="dummy" presStyleCnt="0"/>
      <dgm:spPr/>
    </dgm:pt>
    <dgm:pt modelId="{E8010468-6A4A-4870-B8DF-15FEF46FF279}" type="pres">
      <dgm:prSet presAssocID="{27F41597-E842-45DA-8178-E622D71C12F4}" presName="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E7A2774-9CAA-41F4-94CE-7E9557D2EF7F}" type="pres">
      <dgm:prSet presAssocID="{B39F340E-1D36-4D5F-B454-95FBE5CE8EA6}" presName="sibTrans" presStyleLbl="node1" presStyleIdx="1" presStyleCnt="3"/>
      <dgm:spPr/>
      <dgm:t>
        <a:bodyPr/>
        <a:lstStyle/>
        <a:p>
          <a:endParaRPr lang="en-GB"/>
        </a:p>
      </dgm:t>
    </dgm:pt>
    <dgm:pt modelId="{C1868A65-5BA4-45BD-AE8E-62C7F71D2A1E}" type="pres">
      <dgm:prSet presAssocID="{F01C0998-0BEB-4B95-83BE-1806450D72C4}" presName="dummy" presStyleCnt="0"/>
      <dgm:spPr/>
    </dgm:pt>
    <dgm:pt modelId="{C13313FE-2629-4FFE-93A8-73F738FE42F0}" type="pres">
      <dgm:prSet presAssocID="{F01C0998-0BEB-4B95-83BE-1806450D72C4}" presName="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1B42763-5AA1-4CDE-8A63-E60A43132805}" type="pres">
      <dgm:prSet presAssocID="{932CEFA7-2583-442F-B42C-7BE698CE17C9}" presName="sibTrans" presStyleLbl="node1" presStyleIdx="2" presStyleCnt="3"/>
      <dgm:spPr/>
      <dgm:t>
        <a:bodyPr/>
        <a:lstStyle/>
        <a:p>
          <a:endParaRPr lang="en-GB"/>
        </a:p>
      </dgm:t>
    </dgm:pt>
  </dgm:ptLst>
  <dgm:cxnLst>
    <dgm:cxn modelId="{4C47C41E-60E9-42F8-832F-0E73FB2304E7}" srcId="{B968C028-B5DF-42F1-BF4C-B85F89C5E54A}" destId="{F01C0998-0BEB-4B95-83BE-1806450D72C4}" srcOrd="2" destOrd="0" parTransId="{62FD5BC9-8314-45C1-8607-00C2452F959E}" sibTransId="{932CEFA7-2583-442F-B42C-7BE698CE17C9}"/>
    <dgm:cxn modelId="{4C565FC7-F4A5-4654-AD5A-4036D151C45D}" srcId="{B968C028-B5DF-42F1-BF4C-B85F89C5E54A}" destId="{27F41597-E842-45DA-8178-E622D71C12F4}" srcOrd="1" destOrd="0" parTransId="{A12FC95A-07BA-4F30-BD6D-80C8903D952F}" sibTransId="{B39F340E-1D36-4D5F-B454-95FBE5CE8EA6}"/>
    <dgm:cxn modelId="{8DA997F2-B7CA-4647-BCF9-3F1E7B609910}" type="presOf" srcId="{F01C0998-0BEB-4B95-83BE-1806450D72C4}" destId="{C13313FE-2629-4FFE-93A8-73F738FE42F0}" srcOrd="0" destOrd="0" presId="urn:microsoft.com/office/officeart/2005/8/layout/cycle1"/>
    <dgm:cxn modelId="{2024CD8E-7D10-4024-9AC9-F5DC9BF2A090}" srcId="{B968C028-B5DF-42F1-BF4C-B85F89C5E54A}" destId="{4FDCFED8-7379-432B-A09A-484283513FA0}" srcOrd="0" destOrd="0" parTransId="{2E220D8D-3E75-4659-8F86-80C00325C759}" sibTransId="{A99BC8C4-6E92-473D-A79A-4B16B32E5931}"/>
    <dgm:cxn modelId="{4494E9D5-016C-433A-A754-A852D9BE03C2}" type="presOf" srcId="{B968C028-B5DF-42F1-BF4C-B85F89C5E54A}" destId="{9A26734B-DDCB-4115-ACFC-A4C94AA6DBDE}" srcOrd="0" destOrd="0" presId="urn:microsoft.com/office/officeart/2005/8/layout/cycle1"/>
    <dgm:cxn modelId="{7E8E7120-AF07-457B-AA36-CA0D8A37918F}" type="presOf" srcId="{B39F340E-1D36-4D5F-B454-95FBE5CE8EA6}" destId="{AE7A2774-9CAA-41F4-94CE-7E9557D2EF7F}" srcOrd="0" destOrd="0" presId="urn:microsoft.com/office/officeart/2005/8/layout/cycle1"/>
    <dgm:cxn modelId="{9D40CFB7-406A-4BA3-8C7E-5167030A7AFA}" type="presOf" srcId="{27F41597-E842-45DA-8178-E622D71C12F4}" destId="{E8010468-6A4A-4870-B8DF-15FEF46FF279}" srcOrd="0" destOrd="0" presId="urn:microsoft.com/office/officeart/2005/8/layout/cycle1"/>
    <dgm:cxn modelId="{4A83E7CF-05E9-4F79-AAD9-39874C8B3803}" type="presOf" srcId="{932CEFA7-2583-442F-B42C-7BE698CE17C9}" destId="{C1B42763-5AA1-4CDE-8A63-E60A43132805}" srcOrd="0" destOrd="0" presId="urn:microsoft.com/office/officeart/2005/8/layout/cycle1"/>
    <dgm:cxn modelId="{293E30A7-F840-4CA7-9D9B-EF9863269126}" type="presOf" srcId="{A99BC8C4-6E92-473D-A79A-4B16B32E5931}" destId="{E4AC4A3F-3522-4F31-AD69-E25E1A123FD4}" srcOrd="0" destOrd="0" presId="urn:microsoft.com/office/officeart/2005/8/layout/cycle1"/>
    <dgm:cxn modelId="{15F441DC-1D31-4E30-BBB3-057EBC4CE2B9}" type="presOf" srcId="{4FDCFED8-7379-432B-A09A-484283513FA0}" destId="{2D59E348-5C48-4B38-9DA3-8CF54258CCED}" srcOrd="0" destOrd="0" presId="urn:microsoft.com/office/officeart/2005/8/layout/cycle1"/>
    <dgm:cxn modelId="{73E81CAA-C149-451A-84C2-CD0B7898DF6B}" type="presParOf" srcId="{9A26734B-DDCB-4115-ACFC-A4C94AA6DBDE}" destId="{CDA73E7C-49EC-4C0D-AC2E-2AD1F0C821DF}" srcOrd="0" destOrd="0" presId="urn:microsoft.com/office/officeart/2005/8/layout/cycle1"/>
    <dgm:cxn modelId="{330787A5-52FF-4E2B-8FE8-138AFFF7836A}" type="presParOf" srcId="{9A26734B-DDCB-4115-ACFC-A4C94AA6DBDE}" destId="{2D59E348-5C48-4B38-9DA3-8CF54258CCED}" srcOrd="1" destOrd="0" presId="urn:microsoft.com/office/officeart/2005/8/layout/cycle1"/>
    <dgm:cxn modelId="{8CF4D347-7A11-4CD8-AD25-14F54E5C9100}" type="presParOf" srcId="{9A26734B-DDCB-4115-ACFC-A4C94AA6DBDE}" destId="{E4AC4A3F-3522-4F31-AD69-E25E1A123FD4}" srcOrd="2" destOrd="0" presId="urn:microsoft.com/office/officeart/2005/8/layout/cycle1"/>
    <dgm:cxn modelId="{24AA07BB-E734-43AB-9700-8E5082537104}" type="presParOf" srcId="{9A26734B-DDCB-4115-ACFC-A4C94AA6DBDE}" destId="{F390210F-99F1-4CB3-9276-ADA42CBD4813}" srcOrd="3" destOrd="0" presId="urn:microsoft.com/office/officeart/2005/8/layout/cycle1"/>
    <dgm:cxn modelId="{8652D493-821E-4C84-9ED3-82256E59A2E7}" type="presParOf" srcId="{9A26734B-DDCB-4115-ACFC-A4C94AA6DBDE}" destId="{E8010468-6A4A-4870-B8DF-15FEF46FF279}" srcOrd="4" destOrd="0" presId="urn:microsoft.com/office/officeart/2005/8/layout/cycle1"/>
    <dgm:cxn modelId="{3DDF07C0-96F8-42ED-ADB8-31B4FEE4653F}" type="presParOf" srcId="{9A26734B-DDCB-4115-ACFC-A4C94AA6DBDE}" destId="{AE7A2774-9CAA-41F4-94CE-7E9557D2EF7F}" srcOrd="5" destOrd="0" presId="urn:microsoft.com/office/officeart/2005/8/layout/cycle1"/>
    <dgm:cxn modelId="{6C8CE33A-4634-491F-AD14-FD73E98BE5D8}" type="presParOf" srcId="{9A26734B-DDCB-4115-ACFC-A4C94AA6DBDE}" destId="{C1868A65-5BA4-45BD-AE8E-62C7F71D2A1E}" srcOrd="6" destOrd="0" presId="urn:microsoft.com/office/officeart/2005/8/layout/cycle1"/>
    <dgm:cxn modelId="{BAE01CF5-9225-4EC1-87F1-42CA71F9A064}" type="presParOf" srcId="{9A26734B-DDCB-4115-ACFC-A4C94AA6DBDE}" destId="{C13313FE-2629-4FFE-93A8-73F738FE42F0}" srcOrd="7" destOrd="0" presId="urn:microsoft.com/office/officeart/2005/8/layout/cycle1"/>
    <dgm:cxn modelId="{B6241CC5-D12D-451F-9871-C33BC06EDCE7}" type="presParOf" srcId="{9A26734B-DDCB-4115-ACFC-A4C94AA6DBDE}" destId="{C1B42763-5AA1-4CDE-8A63-E60A43132805}" srcOrd="8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59E348-5C48-4B38-9DA3-8CF54258CCED}">
      <dsp:nvSpPr>
        <dsp:cNvPr id="0" name=""/>
        <dsp:cNvSpPr/>
      </dsp:nvSpPr>
      <dsp:spPr>
        <a:xfrm>
          <a:off x="4633377" y="298527"/>
          <a:ext cx="1518939" cy="15189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sz="2100" b="0" i="0" u="none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Student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sz="2100" b="0" i="0" u="none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views</a:t>
          </a:r>
        </a:p>
      </dsp:txBody>
      <dsp:txXfrm>
        <a:off x="4633377" y="298527"/>
        <a:ext cx="1518939" cy="1518939"/>
      </dsp:txXfrm>
    </dsp:sp>
    <dsp:sp modelId="{E4AC4A3F-3522-4F31-AD69-E25E1A123FD4}">
      <dsp:nvSpPr>
        <dsp:cNvPr id="0" name=""/>
        <dsp:cNvSpPr/>
      </dsp:nvSpPr>
      <dsp:spPr>
        <a:xfrm>
          <a:off x="2318161" y="-759"/>
          <a:ext cx="3593276" cy="3593276"/>
        </a:xfrm>
        <a:prstGeom prst="circularArrow">
          <a:avLst>
            <a:gd name="adj1" fmla="val 8243"/>
            <a:gd name="adj2" fmla="val 575651"/>
            <a:gd name="adj3" fmla="val 2965990"/>
            <a:gd name="adj4" fmla="val 50292"/>
            <a:gd name="adj5" fmla="val 961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010468-6A4A-4870-B8DF-15FEF46FF279}">
      <dsp:nvSpPr>
        <dsp:cNvPr id="0" name=""/>
        <dsp:cNvSpPr/>
      </dsp:nvSpPr>
      <dsp:spPr>
        <a:xfrm>
          <a:off x="3355330" y="2512171"/>
          <a:ext cx="1518939" cy="15189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sz="2100" b="0" i="0" u="none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Dialogue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sz="2100" b="0" i="0" u="none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with staff</a:t>
          </a:r>
        </a:p>
      </dsp:txBody>
      <dsp:txXfrm>
        <a:off x="3355330" y="2512171"/>
        <a:ext cx="1518939" cy="1518939"/>
      </dsp:txXfrm>
    </dsp:sp>
    <dsp:sp modelId="{AE7A2774-9CAA-41F4-94CE-7E9557D2EF7F}">
      <dsp:nvSpPr>
        <dsp:cNvPr id="0" name=""/>
        <dsp:cNvSpPr/>
      </dsp:nvSpPr>
      <dsp:spPr>
        <a:xfrm>
          <a:off x="2318161" y="-759"/>
          <a:ext cx="3593276" cy="3593276"/>
        </a:xfrm>
        <a:prstGeom prst="circularArrow">
          <a:avLst>
            <a:gd name="adj1" fmla="val 8243"/>
            <a:gd name="adj2" fmla="val 575651"/>
            <a:gd name="adj3" fmla="val 10174057"/>
            <a:gd name="adj4" fmla="val 7258359"/>
            <a:gd name="adj5" fmla="val 961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3313FE-2629-4FFE-93A8-73F738FE42F0}">
      <dsp:nvSpPr>
        <dsp:cNvPr id="0" name=""/>
        <dsp:cNvSpPr/>
      </dsp:nvSpPr>
      <dsp:spPr>
        <a:xfrm>
          <a:off x="2077282" y="298527"/>
          <a:ext cx="1518939" cy="15189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sz="2100" b="0" i="0" u="none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Improved learning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sz="2100" b="0" i="0" u="none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experience</a:t>
          </a:r>
        </a:p>
      </dsp:txBody>
      <dsp:txXfrm>
        <a:off x="2077282" y="298527"/>
        <a:ext cx="1518939" cy="1518939"/>
      </dsp:txXfrm>
    </dsp:sp>
    <dsp:sp modelId="{C1B42763-5AA1-4CDE-8A63-E60A43132805}">
      <dsp:nvSpPr>
        <dsp:cNvPr id="0" name=""/>
        <dsp:cNvSpPr/>
      </dsp:nvSpPr>
      <dsp:spPr>
        <a:xfrm>
          <a:off x="2318161" y="-759"/>
          <a:ext cx="3593276" cy="3593276"/>
        </a:xfrm>
        <a:prstGeom prst="circularArrow">
          <a:avLst>
            <a:gd name="adj1" fmla="val 8243"/>
            <a:gd name="adj2" fmla="val 575651"/>
            <a:gd name="adj3" fmla="val 16858715"/>
            <a:gd name="adj4" fmla="val 14965635"/>
            <a:gd name="adj5" fmla="val 961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6438ED-276A-41C6-8A2A-B23284316B91}" type="datetimeFigureOut">
              <a:rPr lang="en-GB" smtClean="0"/>
              <a:t>04/09/2014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FAC0BB-2F8A-4E8A-9E57-FA3C48BD54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8502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FAC0BB-2F8A-4E8A-9E57-FA3C48BD545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42219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FAC0BB-2F8A-4E8A-9E57-FA3C48BD545F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52640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FAC0BB-2F8A-4E8A-9E57-FA3C48BD545F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56326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FAC0BB-2F8A-4E8A-9E57-FA3C48BD545F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48067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GB" altLang="en-US" sz="12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Students need to be aware of what student engagement means for them and how it will improve their overall experience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GB" altLang="en-US" sz="12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Correct conditions need to be in place (policies, processes, buy-in) so that students can effectively engage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GB" altLang="en-US" sz="12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How can staff can encourage and inform students throughout their entire student journey?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GB" altLang="en-US" sz="12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Students may need support to effectively reflect upon their learning in order to be able to comment on it successfully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GB" altLang="en-US" sz="12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Student engagement can mean different things to different people - achieving student engagement won’t necessarily be the same for all 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GB" altLang="en-US" sz="12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How do we get the most out of student engagement both at the individual and representative level?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GB" altLang="en-US" sz="12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Past successes or failures with students can have an impact on how staff view student engagement 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GB" altLang="en-US" sz="12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Difficulty in attracting students to take on representative roles and maintaining student engagement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GB" altLang="en-US" sz="1200" dirty="0" smtClean="0">
              <a:solidFill>
                <a:schemeClr val="tx2"/>
              </a:solidFill>
              <a:latin typeface="Gill Sans MT" panose="020B0502020104020203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FAC0BB-2F8A-4E8A-9E57-FA3C48BD545F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2484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SzTx/>
              <a:buFont typeface="Wingdings" panose="05000000000000000000" pitchFamily="2" charset="2"/>
              <a:buChar char="§"/>
            </a:pPr>
            <a:r>
              <a:rPr lang="en-GB" altLang="en-US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Are the right conditions in place for individual student engagement – policies, procedures, opportunities?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Tx/>
              <a:buFont typeface="Wingdings" panose="05000000000000000000" pitchFamily="2" charset="2"/>
              <a:buChar char="§"/>
            </a:pPr>
            <a:r>
              <a:rPr lang="en-GB" altLang="en-US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Are different types of opportunities for engagement available for different types of students?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Tx/>
              <a:buFont typeface="Wingdings" panose="05000000000000000000" pitchFamily="2" charset="2"/>
              <a:buChar char="§"/>
            </a:pPr>
            <a:r>
              <a:rPr lang="en-GB" altLang="en-US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Do students have the correct information or knowledge to be effectively engaged?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Tx/>
              <a:buFont typeface="Wingdings" panose="05000000000000000000" pitchFamily="2" charset="2"/>
              <a:buChar char="§"/>
            </a:pPr>
            <a:r>
              <a:rPr lang="en-GB" altLang="en-US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Is the timing of engagement right?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Tx/>
              <a:buFont typeface="Wingdings" panose="05000000000000000000" pitchFamily="2" charset="2"/>
              <a:buChar char="§"/>
            </a:pPr>
            <a:r>
              <a:rPr lang="en-GB" altLang="en-US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Are students building on their engagement experience and having the opportunity to develop as co-creators or active learners?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FAC0BB-2F8A-4E8A-9E57-FA3C48BD545F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91895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FAC0BB-2F8A-4E8A-9E57-FA3C48BD545F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93787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FAC0BB-2F8A-4E8A-9E57-FA3C48BD545F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95316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FAC0BB-2F8A-4E8A-9E57-FA3C48BD545F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6350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FAC0BB-2F8A-4E8A-9E57-FA3C48BD545F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801491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FAC0BB-2F8A-4E8A-9E57-FA3C48BD545F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4532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dirty="0" smtClean="0"/>
              <a:t>Ensure students are able to engage as partners in all levels of assurance and enhancement activities including:</a:t>
            </a: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en-US" dirty="0" smtClean="0"/>
          </a:p>
          <a:p>
            <a:pPr marL="457200" indent="-457200">
              <a:lnSpc>
                <a:spcPct val="90000"/>
              </a:lnSpc>
            </a:pPr>
            <a:r>
              <a:rPr lang="en-GB" altLang="en-US" dirty="0" smtClean="0"/>
              <a:t>Commenting on and shaping their own learning experience.</a:t>
            </a:r>
          </a:p>
          <a:p>
            <a:pPr marL="457200" indent="-457200">
              <a:lnSpc>
                <a:spcPct val="90000"/>
              </a:lnSpc>
            </a:pPr>
            <a:r>
              <a:rPr lang="en-GB" altLang="en-US" dirty="0" smtClean="0"/>
              <a:t>Taking an active part in formal student engagement mechanisms, including quality processes and strategic decision making</a:t>
            </a:r>
          </a:p>
          <a:p>
            <a:pPr marL="457200" indent="-457200">
              <a:lnSpc>
                <a:spcPct val="90000"/>
              </a:lnSpc>
            </a:pPr>
            <a:r>
              <a:rPr lang="en-GB" altLang="en-US" dirty="0" smtClean="0"/>
              <a:t>Shaping the development of the student experience at national level.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FAC0BB-2F8A-4E8A-9E57-FA3C48BD545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67276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FAC0BB-2F8A-4E8A-9E57-FA3C48BD545F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586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FAC0BB-2F8A-4E8A-9E57-FA3C48BD545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54758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FAC0BB-2F8A-4E8A-9E57-FA3C48BD545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08482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1. Providing services that help students initially engage with and continue to feel part of a supportive institution.</a:t>
            </a:r>
          </a:p>
          <a:p>
            <a:r>
              <a:rPr lang="en-GB" dirty="0" smtClean="0"/>
              <a:t>2. Students engaging in their own learning</a:t>
            </a:r>
          </a:p>
          <a:p>
            <a:r>
              <a:rPr lang="en-GB" dirty="0" smtClean="0"/>
              <a:t>3. Students commenting on and shaping the direction of learning.</a:t>
            </a:r>
          </a:p>
          <a:p>
            <a:r>
              <a:rPr lang="en-GB" dirty="0" smtClean="0"/>
              <a:t>4. Formal student engagement mechanisms, quality and governance.</a:t>
            </a:r>
          </a:p>
          <a:p>
            <a:r>
              <a:rPr lang="en-GB" dirty="0" smtClean="0"/>
              <a:t>5. Engagement in shaping the student experience at a national level.</a:t>
            </a:r>
          </a:p>
          <a:p>
            <a:pPr marL="457200" indent="0">
              <a:buNone/>
            </a:pPr>
            <a:endParaRPr lang="en-GB" altLang="en-US" sz="120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FAC0BB-2F8A-4E8A-9E57-FA3C48BD545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64434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Principles and Values -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1. Widely owned culture.</a:t>
            </a:r>
          </a:p>
          <a:p>
            <a:r>
              <a:rPr lang="en-GB" dirty="0" smtClean="0"/>
              <a:t>2. Partnership.</a:t>
            </a:r>
          </a:p>
          <a:p>
            <a:r>
              <a:rPr lang="en-GB" dirty="0" smtClean="0"/>
              <a:t>3. Meeting Diverse needs.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4. Recognising and rewarding student contribution.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5. Has to be about Enhancement and change. </a:t>
            </a:r>
          </a:p>
          <a:p>
            <a:r>
              <a:rPr lang="en-GB" dirty="0" smtClean="0"/>
              <a:t>6. Resourced and supported.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FAC0BB-2F8A-4E8A-9E57-FA3C48BD545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76210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Come together as partners – with staff as experts in teaching subject,</a:t>
            </a:r>
            <a:r>
              <a:rPr lang="en-GB" baseline="0" dirty="0" smtClean="0"/>
              <a:t> course organisation etc.</a:t>
            </a:r>
          </a:p>
          <a:p>
            <a:endParaRPr lang="en-GB" baseline="0" dirty="0" smtClean="0"/>
          </a:p>
          <a:p>
            <a:r>
              <a:rPr lang="en-GB" baseline="0" dirty="0" smtClean="0"/>
              <a:t>And students experts in their learning – i.e. they know what’s in their heads, they know how much they’ve leaned from their courses and they know about what has affected how much they have learned.</a:t>
            </a:r>
          </a:p>
          <a:p>
            <a:endParaRPr lang="en-GB" baseline="0" dirty="0" smtClean="0"/>
          </a:p>
          <a:p>
            <a:r>
              <a:rPr lang="en-GB" baseline="0" dirty="0" smtClean="0"/>
              <a:t>When they come together – dialogue with staff – there is an improved learning experience for everyone. </a:t>
            </a:r>
          </a:p>
          <a:p>
            <a:endParaRPr lang="en-GB" baseline="0" dirty="0" smtClean="0"/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Students who are studying a course are the only ones who truly understand what the learning experience is like and are therefore the only ones who can provide accurate positive and negative feedback - they are the experts!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Now run through the diagram: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Students provide expert views on the learning experience.</a:t>
            </a: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They then enter a dialogue with staff, who have their own expertise in how the learning is delivered as well as subject specific knowledge.</a:t>
            </a: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results in an improved learning experience for the students.</a:t>
            </a:r>
          </a:p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FAC0BB-2F8A-4E8A-9E57-FA3C48BD545F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53155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FAC0BB-2F8A-4E8A-9E57-FA3C48BD545F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97082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FAC0BB-2F8A-4E8A-9E57-FA3C48BD545F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7475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cid:5326877C-9390-451E-BFAA-C2875958CEAE@gateway.2wire.net" TargetMode="Externa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jpeg"/><Relationship Id="rId4" Type="http://schemas.microsoft.com/office/2007/relationships/hdphoto" Target="../media/hdphoto2.wdp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1556792"/>
            <a:ext cx="10363200" cy="1683618"/>
          </a:xfrm>
        </p:spPr>
        <p:txBody>
          <a:bodyPr/>
          <a:lstStyle>
            <a:lvl1pPr algn="ctr">
              <a:defRPr b="1" baseline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Presentation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356992"/>
            <a:ext cx="85344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Facilitator name, date etc.</a:t>
            </a:r>
            <a:endParaRPr lang="en-GB" dirty="0"/>
          </a:p>
        </p:txBody>
      </p:sp>
      <p:pic>
        <p:nvPicPr>
          <p:cNvPr id="8" name="Picture 7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94"/>
          <a:stretch/>
        </p:blipFill>
        <p:spPr>
          <a:xfrm>
            <a:off x="0" y="2858"/>
            <a:ext cx="12192000" cy="1049879"/>
          </a:xfrm>
          <a:prstGeom prst="rect">
            <a:avLst/>
          </a:prstGeom>
        </p:spPr>
      </p:pic>
      <p:pic>
        <p:nvPicPr>
          <p:cNvPr id="9" name="Picture 8" descr="cid:5326877C-9390-451E-BFAA-C2875958CEAE@gateway.2wire.net"/>
          <p:cNvPicPr/>
          <p:nvPr userDrawn="1"/>
        </p:nvPicPr>
        <p:blipFill rotWithShape="1"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63" t="94655" r="-172" b="1936"/>
          <a:stretch/>
        </p:blipFill>
        <p:spPr bwMode="auto">
          <a:xfrm>
            <a:off x="3215681" y="6309321"/>
            <a:ext cx="8997388" cy="51691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TextBox 7"/>
          <p:cNvSpPr txBox="1">
            <a:spLocks noChangeArrowheads="1"/>
          </p:cNvSpPr>
          <p:nvPr userDrawn="1"/>
        </p:nvSpPr>
        <p:spPr bwMode="auto">
          <a:xfrm>
            <a:off x="3738398" y="5373217"/>
            <a:ext cx="475734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2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@sparqs_scotland</a:t>
            </a:r>
          </a:p>
          <a:p>
            <a:pPr algn="ctr" eaLnBrk="1" hangingPunct="1">
              <a:defRPr/>
            </a:pPr>
            <a:r>
              <a:rPr lang="en-GB" altLang="en-US" sz="2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#AFA14</a:t>
            </a:r>
          </a:p>
        </p:txBody>
      </p:sp>
      <p:pic>
        <p:nvPicPr>
          <p:cNvPr id="13" name="Picture 13" descr="P:\Design &amp; Publications\twitter-bird-light-bgs.pn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9723" y="5312618"/>
            <a:ext cx="848883" cy="636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086" y="5805264"/>
            <a:ext cx="2581605" cy="838378"/>
          </a:xfrm>
          <a:prstGeom prst="rect">
            <a:avLst/>
          </a:prstGeom>
        </p:spPr>
      </p:pic>
      <p:pic>
        <p:nvPicPr>
          <p:cNvPr id="18" name="Picture 17" descr="cid:5326877C-9390-451E-BFAA-C2875958CEAE@gateway.2wire.net"/>
          <p:cNvPicPr/>
          <p:nvPr userDrawn="1"/>
        </p:nvPicPr>
        <p:blipFill rotWithShape="1"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971" r="91250" b="2664"/>
          <a:stretch/>
        </p:blipFill>
        <p:spPr bwMode="auto">
          <a:xfrm>
            <a:off x="-6019" y="6058313"/>
            <a:ext cx="533400" cy="6617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41195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04/09/2014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00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04/09/2014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6479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34353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59023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8019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8846773" cy="1354162"/>
          </a:xfrm>
        </p:spPr>
        <p:txBody>
          <a:bodyPr>
            <a:normAutofit/>
          </a:bodyPr>
          <a:lstStyle>
            <a:lvl1pPr algn="l">
              <a:defRPr sz="3600" b="0" baseline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Slide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44824"/>
            <a:ext cx="10972800" cy="40324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0" y="6021288"/>
            <a:ext cx="12240683" cy="836872"/>
            <a:chOff x="2313341" y="6344818"/>
            <a:chExt cx="6830659" cy="513342"/>
          </a:xfrm>
        </p:grpSpPr>
        <p:pic>
          <p:nvPicPr>
            <p:cNvPr id="9" name="Picture 8"/>
            <p:cNvPicPr/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086" t="235" b="235"/>
            <a:stretch/>
          </p:blipFill>
          <p:spPr>
            <a:xfrm>
              <a:off x="4002318" y="6344818"/>
              <a:ext cx="5141682" cy="513342"/>
            </a:xfrm>
            <a:prstGeom prst="rect">
              <a:avLst/>
            </a:prstGeom>
          </p:spPr>
        </p:pic>
        <p:pic>
          <p:nvPicPr>
            <p:cNvPr id="10" name="Picture 9"/>
            <p:cNvPicPr/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309" t="235" r="16521" b="235"/>
            <a:stretch/>
          </p:blipFill>
          <p:spPr>
            <a:xfrm>
              <a:off x="2313341" y="6344818"/>
              <a:ext cx="1688977" cy="513342"/>
            </a:xfrm>
            <a:prstGeom prst="rect">
              <a:avLst/>
            </a:prstGeom>
          </p:spPr>
        </p:pic>
      </p:grpSp>
      <p:sp>
        <p:nvSpPr>
          <p:cNvPr id="8" name="TextBox 7"/>
          <p:cNvSpPr txBox="1">
            <a:spLocks noChangeArrowheads="1"/>
          </p:cNvSpPr>
          <p:nvPr userDrawn="1"/>
        </p:nvSpPr>
        <p:spPr bwMode="auto">
          <a:xfrm>
            <a:off x="3887755" y="6105490"/>
            <a:ext cx="460798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2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@sparqs_scotland</a:t>
            </a:r>
          </a:p>
          <a:p>
            <a:pPr algn="ctr" eaLnBrk="1" hangingPunct="1">
              <a:defRPr/>
            </a:pPr>
            <a:r>
              <a:rPr lang="en-GB" altLang="en-US" sz="2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#AFA14</a:t>
            </a:r>
          </a:p>
        </p:txBody>
      </p:sp>
      <p:pic>
        <p:nvPicPr>
          <p:cNvPr id="13" name="Picture 13" descr="P:\Design &amp; Publications\twitter-bird-light-bgs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40000" contrast="6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3712" y="6032698"/>
            <a:ext cx="1040904" cy="780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8395" y="433074"/>
            <a:ext cx="2351584" cy="763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693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04/09/2014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904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04/09/2014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73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04/09/2014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26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04/09/2014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475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04/09/2014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486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04/09/2014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121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04/09/2014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9314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E4E04-FA3B-4CC2-B22B-1F4522E7061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04/09/2014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B817E-3006-4DA7-AB2F-F4226486F43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274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9" r:id="rId12"/>
    <p:sldLayoutId id="2147483690" r:id="rId13"/>
    <p:sldLayoutId id="2147483691" r:id="rId14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Hannah.Clarke@sparqs.ac.uk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parqs.ac.uk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Student engagement in articulation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Hannah Clarke</a:t>
            </a:r>
          </a:p>
          <a:p>
            <a:r>
              <a:rPr lang="en-GB" dirty="0" smtClean="0"/>
              <a:t>Development Advisor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933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916833"/>
            <a:ext cx="7772400" cy="3744415"/>
          </a:xfrm>
        </p:spPr>
        <p:txBody>
          <a:bodyPr>
            <a:normAutofit/>
          </a:bodyPr>
          <a:lstStyle/>
          <a:p>
            <a:r>
              <a:rPr lang="en-GB" dirty="0" smtClean="0"/>
              <a:t>How does this relate to articulation?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b="0" dirty="0" smtClean="0"/>
              <a:t>In two ways…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588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600" b="1" dirty="0" smtClean="0"/>
              <a:t>How are decisions taken which affect students?</a:t>
            </a:r>
          </a:p>
          <a:p>
            <a:pPr marL="0" indent="0" algn="ctr">
              <a:buNone/>
            </a:pPr>
            <a:endParaRPr lang="en-GB" sz="3600" b="1" dirty="0"/>
          </a:p>
          <a:p>
            <a:pPr marL="0" indent="0" algn="ctr">
              <a:buNone/>
            </a:pPr>
            <a:r>
              <a:rPr lang="en-GB" sz="3600" b="1" dirty="0" smtClean="0"/>
              <a:t>How can students influence those decisions?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255057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Student engagement in articulation activity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College and university staff will frequently make  decisions which affect articulating students</a:t>
            </a:r>
          </a:p>
          <a:p>
            <a:endParaRPr lang="en-GB" dirty="0"/>
          </a:p>
          <a:p>
            <a:r>
              <a:rPr lang="en-GB" dirty="0" smtClean="0"/>
              <a:t>This could be on </a:t>
            </a:r>
            <a:r>
              <a:rPr lang="en-GB" u="sng" dirty="0" smtClean="0"/>
              <a:t>an interpersonal level</a:t>
            </a:r>
            <a:r>
              <a:rPr lang="en-GB" dirty="0" smtClean="0"/>
              <a:t>, in formal committees, and </a:t>
            </a:r>
            <a:r>
              <a:rPr lang="en-GB" u="sng" dirty="0" smtClean="0"/>
              <a:t>could be on a unconscious level</a:t>
            </a:r>
            <a:endParaRPr lang="en-GB" u="sng" dirty="0"/>
          </a:p>
        </p:txBody>
      </p:sp>
    </p:spTree>
    <p:extLst>
      <p:ext uri="{BB962C8B-B14F-4D97-AF65-F5344CB8AC3E}">
        <p14:creationId xmlns:p14="http://schemas.microsoft.com/office/powerpoint/2010/main" val="141519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Issues which affect articulating students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There will be </a:t>
            </a:r>
            <a:r>
              <a:rPr lang="en-GB" u="sng" dirty="0" smtClean="0"/>
              <a:t>specific </a:t>
            </a:r>
            <a:r>
              <a:rPr lang="en-GB" dirty="0" smtClean="0"/>
              <a:t>issues which affect students who have articulated from college but </a:t>
            </a:r>
            <a:r>
              <a:rPr lang="en-GB" u="sng" dirty="0" smtClean="0"/>
              <a:t>may not </a:t>
            </a:r>
            <a:r>
              <a:rPr lang="en-GB" dirty="0" smtClean="0"/>
              <a:t>affect others.</a:t>
            </a:r>
          </a:p>
          <a:p>
            <a:pPr marL="0" indent="0">
              <a:buNone/>
            </a:pPr>
            <a:r>
              <a:rPr lang="en-GB" dirty="0" smtClean="0"/>
              <a:t>Think about - </a:t>
            </a:r>
            <a:endParaRPr lang="en-GB" dirty="0"/>
          </a:p>
          <a:p>
            <a:r>
              <a:rPr lang="en-GB" dirty="0" smtClean="0"/>
              <a:t>How these issues are identified.</a:t>
            </a:r>
          </a:p>
          <a:p>
            <a:r>
              <a:rPr lang="en-GB" dirty="0" smtClean="0"/>
              <a:t>How they are dealt with.</a:t>
            </a:r>
          </a:p>
          <a:p>
            <a:r>
              <a:rPr lang="en-GB" dirty="0" smtClean="0"/>
              <a:t>Is there collaboration between the college and university? </a:t>
            </a:r>
          </a:p>
          <a:p>
            <a:r>
              <a:rPr lang="en-GB" dirty="0" smtClean="0"/>
              <a:t>How do we engage students across the transition boundary?</a:t>
            </a:r>
          </a:p>
        </p:txBody>
      </p:sp>
    </p:spTree>
    <p:extLst>
      <p:ext uri="{BB962C8B-B14F-4D97-AF65-F5344CB8AC3E}">
        <p14:creationId xmlns:p14="http://schemas.microsoft.com/office/powerpoint/2010/main" val="423950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b="1" dirty="0" smtClean="0"/>
              <a:t>How are decisions taken which affect students?</a:t>
            </a:r>
          </a:p>
          <a:p>
            <a:pPr marL="0" indent="0" algn="ctr">
              <a:buNone/>
            </a:pPr>
            <a:endParaRPr lang="en-GB" b="1" dirty="0"/>
          </a:p>
          <a:p>
            <a:pPr marL="0" indent="0" algn="ctr">
              <a:buNone/>
            </a:pPr>
            <a:r>
              <a:rPr lang="en-GB" b="1" dirty="0" smtClean="0"/>
              <a:t>How can students influence those decisions?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97717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Exercise </a:t>
            </a:r>
            <a:r>
              <a:rPr lang="en-GB" b="1" dirty="0"/>
              <a:t>1</a:t>
            </a:r>
            <a:r>
              <a:rPr lang="en-GB" b="1" dirty="0" smtClean="0"/>
              <a:t> (15 </a:t>
            </a:r>
            <a:r>
              <a:rPr lang="en-GB" b="1" dirty="0" err="1" smtClean="0"/>
              <a:t>mins</a:t>
            </a:r>
            <a:r>
              <a:rPr lang="en-GB" b="1" dirty="0" smtClean="0"/>
              <a:t>)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In groups, split the flipchart in two.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On the </a:t>
            </a:r>
            <a:r>
              <a:rPr lang="en-GB" b="1" dirty="0" smtClean="0"/>
              <a:t>left</a:t>
            </a:r>
            <a:r>
              <a:rPr lang="en-GB" dirty="0" smtClean="0"/>
              <a:t> write down the 3 key ways in which articulating students </a:t>
            </a:r>
            <a:r>
              <a:rPr lang="en-GB" b="1" dirty="0" smtClean="0"/>
              <a:t>are</a:t>
            </a:r>
            <a:r>
              <a:rPr lang="en-GB" dirty="0" smtClean="0"/>
              <a:t> engaged at your institution.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On the </a:t>
            </a:r>
            <a:r>
              <a:rPr lang="en-GB" b="1" dirty="0" smtClean="0"/>
              <a:t>right</a:t>
            </a:r>
            <a:r>
              <a:rPr lang="en-GB" dirty="0" smtClean="0"/>
              <a:t>, write down ideas for how they </a:t>
            </a:r>
            <a:r>
              <a:rPr lang="en-GB" b="1" dirty="0" smtClean="0"/>
              <a:t>could</a:t>
            </a:r>
            <a:r>
              <a:rPr lang="en-GB" dirty="0" smtClean="0"/>
              <a:t> be engaged </a:t>
            </a:r>
            <a:r>
              <a:rPr lang="en-GB" u="sng" dirty="0" smtClean="0"/>
              <a:t>further</a:t>
            </a:r>
            <a:r>
              <a:rPr lang="en-GB" dirty="0" smtClean="0"/>
              <a:t>, and the kind of </a:t>
            </a:r>
            <a:r>
              <a:rPr lang="en-GB" u="sng" dirty="0" smtClean="0"/>
              <a:t>support required to do </a:t>
            </a:r>
            <a:r>
              <a:rPr lang="en-GB" dirty="0" smtClean="0"/>
              <a:t>it.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241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Exercise 2 (15 </a:t>
            </a:r>
            <a:r>
              <a:rPr lang="en-GB" b="1" dirty="0" err="1" smtClean="0"/>
              <a:t>mins</a:t>
            </a:r>
            <a:r>
              <a:rPr lang="en-GB" b="1" dirty="0" smtClean="0"/>
              <a:t>)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This time -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On the </a:t>
            </a:r>
            <a:r>
              <a:rPr lang="en-GB" b="1" dirty="0" smtClean="0"/>
              <a:t>left</a:t>
            </a:r>
            <a:r>
              <a:rPr lang="en-GB" dirty="0" smtClean="0"/>
              <a:t> write down the </a:t>
            </a:r>
            <a:r>
              <a:rPr lang="en-GB" u="sng" dirty="0" smtClean="0"/>
              <a:t>potential</a:t>
            </a:r>
            <a:r>
              <a:rPr lang="en-GB" dirty="0" smtClean="0"/>
              <a:t> benefits of student engagement for </a:t>
            </a:r>
            <a:r>
              <a:rPr lang="en-GB" b="1" dirty="0" smtClean="0"/>
              <a:t>articulating students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On the </a:t>
            </a:r>
            <a:r>
              <a:rPr lang="en-GB" b="1" dirty="0" smtClean="0"/>
              <a:t>right</a:t>
            </a:r>
            <a:r>
              <a:rPr lang="en-GB" dirty="0" smtClean="0"/>
              <a:t> write down the </a:t>
            </a:r>
            <a:r>
              <a:rPr lang="en-GB" u="sng" dirty="0" smtClean="0"/>
              <a:t>possible</a:t>
            </a:r>
            <a:r>
              <a:rPr lang="en-GB" dirty="0" smtClean="0"/>
              <a:t> benefits of student engagement for </a:t>
            </a:r>
            <a:r>
              <a:rPr lang="en-GB" b="1" dirty="0" smtClean="0"/>
              <a:t>staff/your institution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862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/>
              <a:t>s</a:t>
            </a:r>
            <a:r>
              <a:rPr lang="en-GB" b="1" dirty="0" err="1" smtClean="0"/>
              <a:t>parqs</a:t>
            </a:r>
            <a:r>
              <a:rPr lang="en-GB" b="1" dirty="0" smtClean="0"/>
              <a:t> and ELRAH work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Aims –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To ensure that the student voice is heard in decisions made about articulation in the region.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To facilitate better student engagement across transition boundaries.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816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Student Group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do you think?</a:t>
            </a:r>
          </a:p>
          <a:p>
            <a:r>
              <a:rPr lang="en-GB" dirty="0" smtClean="0"/>
              <a:t>What opportunities does this group present?</a:t>
            </a:r>
          </a:p>
          <a:p>
            <a:r>
              <a:rPr lang="en-GB" dirty="0" smtClean="0"/>
              <a:t>What are the challenges?</a:t>
            </a:r>
          </a:p>
          <a:p>
            <a:r>
              <a:rPr lang="en-GB" dirty="0" smtClean="0"/>
              <a:t>Would this work in your area/for your hub?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86189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Lessons learned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3552" y="1556792"/>
            <a:ext cx="8229600" cy="4464496"/>
          </a:xfrm>
        </p:spPr>
        <p:txBody>
          <a:bodyPr>
            <a:noAutofit/>
          </a:bodyPr>
          <a:lstStyle/>
          <a:p>
            <a:r>
              <a:rPr lang="en-GB" sz="2250" dirty="0"/>
              <a:t>Students are experts in their learning – this makes them a valuable resource!</a:t>
            </a:r>
          </a:p>
          <a:p>
            <a:pPr marL="0" indent="0">
              <a:buNone/>
            </a:pPr>
            <a:endParaRPr lang="en-GB" sz="2250" dirty="0"/>
          </a:p>
          <a:p>
            <a:r>
              <a:rPr lang="en-GB" sz="2250" dirty="0"/>
              <a:t>If students are able to shape their education, this should lead to the best educational outcomes.</a:t>
            </a:r>
          </a:p>
          <a:p>
            <a:endParaRPr lang="en-GB" sz="2250" dirty="0"/>
          </a:p>
          <a:p>
            <a:r>
              <a:rPr lang="en-GB" sz="2250" dirty="0"/>
              <a:t>You make decisions which affect students – so involve students in them!</a:t>
            </a:r>
          </a:p>
          <a:p>
            <a:endParaRPr lang="en-GB" sz="2250" dirty="0"/>
          </a:p>
          <a:p>
            <a:r>
              <a:rPr lang="en-GB" sz="2250" dirty="0"/>
              <a:t>Some issues affect articulating students more, so they may need to be engaged separately.</a:t>
            </a:r>
          </a:p>
        </p:txBody>
      </p:sp>
    </p:spTree>
    <p:extLst>
      <p:ext uri="{BB962C8B-B14F-4D97-AF65-F5344CB8AC3E}">
        <p14:creationId xmlns:p14="http://schemas.microsoft.com/office/powerpoint/2010/main" val="306666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sparqs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GB" sz="2800" b="1" dirty="0"/>
              <a:t>S</a:t>
            </a:r>
            <a:r>
              <a:rPr lang="en-GB" sz="2800" dirty="0"/>
              <a:t>tudent </a:t>
            </a:r>
            <a:r>
              <a:rPr lang="en-GB" sz="2800" b="1" dirty="0"/>
              <a:t>Par</a:t>
            </a:r>
            <a:r>
              <a:rPr lang="en-GB" sz="2800" dirty="0"/>
              <a:t>ticipation in </a:t>
            </a:r>
            <a:r>
              <a:rPr lang="en-GB" sz="2800" b="1" dirty="0"/>
              <a:t>Q</a:t>
            </a:r>
            <a:r>
              <a:rPr lang="en-GB" sz="2800" dirty="0"/>
              <a:t>uality </a:t>
            </a:r>
            <a:r>
              <a:rPr lang="en-GB" sz="2800" b="1" dirty="0"/>
              <a:t>S</a:t>
            </a:r>
            <a:r>
              <a:rPr lang="en-GB" sz="2800" dirty="0"/>
              <a:t>cotland</a:t>
            </a:r>
          </a:p>
          <a:p>
            <a:pPr>
              <a:defRPr/>
            </a:pPr>
            <a:r>
              <a:rPr lang="en-GB" sz="2800" dirty="0"/>
              <a:t>Funded by the Scottish Funding Council since 2003 to support students and institutions by:</a:t>
            </a:r>
          </a:p>
          <a:p>
            <a:pPr lvl="1">
              <a:defRPr/>
            </a:pPr>
            <a:endParaRPr lang="en-GB" dirty="0"/>
          </a:p>
          <a:p>
            <a:pPr marL="438150" lvl="1">
              <a:defRPr/>
            </a:pPr>
            <a:r>
              <a:rPr lang="en-GB" dirty="0" smtClean="0"/>
              <a:t>Supporting </a:t>
            </a:r>
            <a:r>
              <a:rPr lang="en-GB" dirty="0"/>
              <a:t>students to engage in enhancing their education.</a:t>
            </a:r>
          </a:p>
          <a:p>
            <a:pPr marL="438150" lvl="1">
              <a:defRPr/>
            </a:pPr>
            <a:r>
              <a:rPr lang="en-GB" dirty="0" smtClean="0"/>
              <a:t>Supporting </a:t>
            </a:r>
            <a:r>
              <a:rPr lang="en-GB" dirty="0"/>
              <a:t>institutions and students’ </a:t>
            </a:r>
            <a:r>
              <a:rPr lang="en-GB" dirty="0" smtClean="0"/>
              <a:t>associations </a:t>
            </a:r>
            <a:r>
              <a:rPr lang="en-GB" dirty="0"/>
              <a:t>to </a:t>
            </a:r>
            <a:r>
              <a:rPr lang="en-GB" dirty="0" smtClean="0"/>
              <a:t>develop </a:t>
            </a:r>
            <a:r>
              <a:rPr lang="en-GB" dirty="0"/>
              <a:t>effective student engagement mechanisms and practices. </a:t>
            </a:r>
          </a:p>
          <a:p>
            <a:pPr marL="438150" lvl="1">
              <a:defRPr/>
            </a:pPr>
            <a:r>
              <a:rPr lang="en-GB" dirty="0" smtClean="0"/>
              <a:t>Supporting </a:t>
            </a:r>
            <a:r>
              <a:rPr lang="en-GB" dirty="0"/>
              <a:t>student engagement in national </a:t>
            </a:r>
            <a:r>
              <a:rPr lang="en-GB" dirty="0" smtClean="0"/>
              <a:t>policy initiatives.</a:t>
            </a:r>
            <a:endParaRPr lang="en-GB" dirty="0"/>
          </a:p>
          <a:p>
            <a:pPr marL="438150" lvl="1">
              <a:defRPr/>
            </a:pPr>
            <a:r>
              <a:rPr lang="en-GB" dirty="0" smtClean="0"/>
              <a:t>Supporting </a:t>
            </a:r>
            <a:r>
              <a:rPr lang="en-GB" dirty="0"/>
              <a:t>the development of a culture of student engagement across </a:t>
            </a:r>
            <a:r>
              <a:rPr lang="en-GB" dirty="0" smtClean="0"/>
              <a:t>Scotland.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503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Thanks for taking part!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9536" y="1844824"/>
            <a:ext cx="8435280" cy="40324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 smtClean="0"/>
              <a:t>If you are interested in finding out more about </a:t>
            </a:r>
            <a:r>
              <a:rPr lang="en-GB" dirty="0" err="1" smtClean="0"/>
              <a:t>sparqs</a:t>
            </a:r>
            <a:r>
              <a:rPr lang="en-GB" dirty="0" smtClean="0"/>
              <a:t> or our project with ELRAH please contact -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 smtClean="0">
                <a:hlinkClick r:id="rId3"/>
              </a:rPr>
              <a:t>Hannah.Clarke@sparqs.ac.uk</a:t>
            </a:r>
            <a:r>
              <a:rPr lang="en-GB" dirty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>
                <a:hlinkClick r:id="rId4"/>
              </a:rPr>
              <a:t>www.sparqs.ac.uk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163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Our Vision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en-US" dirty="0"/>
              <a:t>Students making a positive and rewarding difference to their own and others’ educational experience, helping shape the nature of learning and contributing to the overall success of Scotland’s universities and colleges.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539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2209800" y="2130426"/>
            <a:ext cx="7772400" cy="14700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2895600" y="3886200"/>
            <a:ext cx="6400800" cy="175260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90" t="10000" r="12297" b="5567"/>
          <a:stretch/>
        </p:blipFill>
        <p:spPr bwMode="auto">
          <a:xfrm>
            <a:off x="1487488" y="0"/>
            <a:ext cx="9180512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720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981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981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pic>
        <p:nvPicPr>
          <p:cNvPr id="4" name="Picture 3"/>
          <p:cNvPicPr/>
          <p:nvPr/>
        </p:nvPicPr>
        <p:blipFill rotWithShape="1">
          <a:blip r:embed="rId3"/>
          <a:srcRect l="1469" t="35633" r="53526" b="11061"/>
          <a:stretch/>
        </p:blipFill>
        <p:spPr bwMode="auto">
          <a:xfrm>
            <a:off x="1512183" y="28684"/>
            <a:ext cx="9144000" cy="685670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/>
          <p:cNvPicPr/>
          <p:nvPr/>
        </p:nvPicPr>
        <p:blipFill rotWithShape="1">
          <a:blip r:embed="rId4"/>
          <a:srcRect l="1594" t="73887" r="1105" b="9109"/>
          <a:stretch/>
        </p:blipFill>
        <p:spPr bwMode="auto">
          <a:xfrm>
            <a:off x="2024063" y="5941268"/>
            <a:ext cx="8143875" cy="8001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2024062" y="188640"/>
            <a:ext cx="8193278" cy="1354162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3600" dirty="0">
                <a:solidFill>
                  <a:prstClr val="white"/>
                </a:solidFill>
              </a:rPr>
              <a:t>A Student Engagement Framework for Scotland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1985048" y="1639342"/>
            <a:ext cx="8229600" cy="474198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700" dirty="0">
                <a:solidFill>
                  <a:prstClr val="white"/>
                </a:solidFill>
              </a:rPr>
              <a:t>There are five key elements: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700" dirty="0">
                <a:solidFill>
                  <a:prstClr val="white"/>
                </a:solidFill>
              </a:rPr>
              <a:t>Students feeling part of a supportive institution.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700" dirty="0">
                <a:solidFill>
                  <a:prstClr val="white"/>
                </a:solidFill>
              </a:rPr>
              <a:t>Students engaging in their own learning.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700" dirty="0">
                <a:solidFill>
                  <a:prstClr val="white"/>
                </a:solidFill>
              </a:rPr>
              <a:t>Students working with their institution in shaping the direction of learning.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700" dirty="0">
                <a:solidFill>
                  <a:prstClr val="white"/>
                </a:solidFill>
              </a:rPr>
              <a:t>Formal mechanisms for quality and governance.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700" dirty="0">
                <a:solidFill>
                  <a:prstClr val="white"/>
                </a:solidFill>
              </a:rPr>
              <a:t>Influencing the student experience at national level.</a:t>
            </a:r>
          </a:p>
          <a:p>
            <a:pPr marL="0" indent="0">
              <a:buNone/>
            </a:pPr>
            <a:endParaRPr lang="en-GB" sz="1100" dirty="0">
              <a:solidFill>
                <a:prstClr val="white"/>
              </a:solidFill>
            </a:endParaRPr>
          </a:p>
          <a:p>
            <a:pPr marL="0" indent="0">
              <a:buNone/>
            </a:pPr>
            <a:r>
              <a:rPr lang="en-GB" sz="2200" dirty="0">
                <a:solidFill>
                  <a:prstClr val="white"/>
                </a:solidFill>
              </a:rPr>
              <a:t>The use of the term ‘learning’ throughout the framework can apply to learning, teaching and assessment.</a:t>
            </a:r>
          </a:p>
          <a:p>
            <a:pPr marL="0" indent="0">
              <a:buNone/>
            </a:pPr>
            <a:endParaRPr lang="en-GB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19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981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981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pic>
        <p:nvPicPr>
          <p:cNvPr id="4" name="Picture 3"/>
          <p:cNvPicPr/>
          <p:nvPr/>
        </p:nvPicPr>
        <p:blipFill rotWithShape="1">
          <a:blip r:embed="rId3"/>
          <a:srcRect l="1469" t="35633" r="53526" b="11061"/>
          <a:stretch/>
        </p:blipFill>
        <p:spPr bwMode="auto">
          <a:xfrm>
            <a:off x="1512183" y="28684"/>
            <a:ext cx="9144000" cy="685670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/>
          <p:cNvPicPr/>
          <p:nvPr/>
        </p:nvPicPr>
        <p:blipFill rotWithShape="1">
          <a:blip r:embed="rId4"/>
          <a:srcRect l="1594" t="73887" r="1105" b="9109"/>
          <a:stretch/>
        </p:blipFill>
        <p:spPr bwMode="auto">
          <a:xfrm>
            <a:off x="2024063" y="5941268"/>
            <a:ext cx="8143875" cy="8001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2024062" y="188640"/>
            <a:ext cx="8193278" cy="1354162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3600" dirty="0">
                <a:solidFill>
                  <a:prstClr val="white"/>
                </a:solidFill>
              </a:rPr>
              <a:t>A Student Engagement Framework for Scotland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1985048" y="1639342"/>
            <a:ext cx="8229600" cy="474198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700" dirty="0">
                <a:solidFill>
                  <a:prstClr val="white"/>
                </a:solidFill>
              </a:rPr>
              <a:t>There are six features of effective student engagement: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700" dirty="0">
                <a:solidFill>
                  <a:prstClr val="white"/>
                </a:solidFill>
              </a:rPr>
              <a:t>A culture of engagement.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700" dirty="0">
                <a:solidFill>
                  <a:prstClr val="white"/>
                </a:solidFill>
              </a:rPr>
              <a:t>Students as partners.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700" dirty="0">
                <a:solidFill>
                  <a:prstClr val="white"/>
                </a:solidFill>
              </a:rPr>
              <a:t>Responding to diversity.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700" dirty="0">
                <a:solidFill>
                  <a:prstClr val="white"/>
                </a:solidFill>
              </a:rPr>
              <a:t>Valuing the student contribution.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700" dirty="0">
                <a:solidFill>
                  <a:prstClr val="white"/>
                </a:solidFill>
              </a:rPr>
              <a:t>Focus on enhancement and change.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700" dirty="0">
                <a:solidFill>
                  <a:prstClr val="white"/>
                </a:solidFill>
              </a:rPr>
              <a:t>Appropriate resources and support. </a:t>
            </a:r>
          </a:p>
          <a:p>
            <a:pPr marL="457200" indent="-457200">
              <a:buFont typeface="+mj-lt"/>
              <a:buAutoNum type="arabicPeriod"/>
            </a:pPr>
            <a:endParaRPr lang="en-GB" sz="27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8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6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dirty="0"/>
              <a:t>Why is student engagement important?</a:t>
            </a:r>
          </a:p>
        </p:txBody>
      </p:sp>
      <p:graphicFrame>
        <p:nvGraphicFramePr>
          <p:cNvPr id="2" name="Diagram 1"/>
          <p:cNvGraphicFramePr/>
          <p:nvPr>
            <p:extLst/>
          </p:nvPr>
        </p:nvGraphicFramePr>
        <p:xfrm>
          <a:off x="551384" y="1700808"/>
          <a:ext cx="8229600" cy="4032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1627" name="Text Box 14"/>
          <p:cNvSpPr txBox="1">
            <a:spLocks noChangeArrowheads="1"/>
          </p:cNvSpPr>
          <p:nvPr/>
        </p:nvSpPr>
        <p:spPr bwMode="auto">
          <a:xfrm>
            <a:off x="6888164" y="2133601"/>
            <a:ext cx="23764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1628" name="Text Box 13"/>
          <p:cNvSpPr txBox="1">
            <a:spLocks noChangeArrowheads="1"/>
          </p:cNvSpPr>
          <p:nvPr/>
        </p:nvSpPr>
        <p:spPr bwMode="auto">
          <a:xfrm>
            <a:off x="6599238" y="1989139"/>
            <a:ext cx="3744912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Students are experts in their learning</a:t>
            </a:r>
          </a:p>
        </p:txBody>
      </p:sp>
    </p:spTree>
    <p:extLst>
      <p:ext uri="{BB962C8B-B14F-4D97-AF65-F5344CB8AC3E}">
        <p14:creationId xmlns:p14="http://schemas.microsoft.com/office/powerpoint/2010/main" val="254969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3513" y="0"/>
            <a:ext cx="4848477" cy="59492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551989" y="4995174"/>
            <a:ext cx="36303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Ladder of participation (</a:t>
            </a:r>
            <a:r>
              <a:rPr lang="en-GB" sz="2800" dirty="0" err="1"/>
              <a:t>Arnstein</a:t>
            </a:r>
            <a:r>
              <a:rPr lang="en-GB" sz="2800" dirty="0"/>
              <a:t> 1969)</a:t>
            </a:r>
          </a:p>
        </p:txBody>
      </p:sp>
    </p:spTree>
    <p:extLst>
      <p:ext uri="{BB962C8B-B14F-4D97-AF65-F5344CB8AC3E}">
        <p14:creationId xmlns:p14="http://schemas.microsoft.com/office/powerpoint/2010/main" val="3882907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209800" y="4495800"/>
            <a:ext cx="1905000" cy="152400"/>
          </a:xfrm>
          <a:prstGeom prst="rect">
            <a:avLst/>
          </a:prstGeom>
          <a:solidFill>
            <a:srgbClr val="00CC00"/>
          </a:solidFill>
          <a:ln w="9525">
            <a:solidFill>
              <a:srgbClr val="00CC00"/>
            </a:solidFill>
            <a:miter lim="800000"/>
            <a:headEnd/>
            <a:tailEnd/>
          </a:ln>
        </p:spPr>
        <p:txBody>
          <a:bodyPr wrap="none" anchor="ctr"/>
          <a:lstStyle>
            <a:lvl1pPr defTabSz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>
                <a:srgbClr val="0099CC"/>
              </a:buClr>
              <a:buSzPct val="100000"/>
              <a:buFont typeface="Times New Roman" pitchFamily="18" charset="0"/>
              <a:buNone/>
            </a:pPr>
            <a:endParaRPr lang="en-US" altLang="en-US" sz="240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4114800" y="3733800"/>
            <a:ext cx="1905000" cy="914400"/>
            <a:chOff x="1632" y="2352"/>
            <a:chExt cx="1200" cy="576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1632" y="2352"/>
              <a:ext cx="1200" cy="96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defTabSz="449263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defTabSz="449263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defTabSz="449263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defTabSz="449263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defTabSz="449263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buClr>
                  <a:srgbClr val="0099CC"/>
                </a:buClr>
                <a:buSzPct val="100000"/>
                <a:buFont typeface="Times New Roman" pitchFamily="18" charset="0"/>
                <a:buNone/>
              </a:pPr>
              <a:endParaRPr lang="en-US" altLang="en-US"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1632" y="2352"/>
              <a:ext cx="96" cy="576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defTabSz="449263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defTabSz="449263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defTabSz="449263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defTabSz="449263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defTabSz="449263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buClr>
                  <a:srgbClr val="0099CC"/>
                </a:buClr>
                <a:buSzPct val="100000"/>
                <a:buFont typeface="Times New Roman" pitchFamily="18" charset="0"/>
                <a:buNone/>
              </a:pPr>
              <a:endParaRPr lang="en-US" altLang="en-US"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6019800" y="2971800"/>
            <a:ext cx="1905000" cy="914400"/>
            <a:chOff x="2832" y="1872"/>
            <a:chExt cx="1200" cy="576"/>
          </a:xfrm>
        </p:grpSpPr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2832" y="1872"/>
              <a:ext cx="1200" cy="96"/>
            </a:xfrm>
            <a:prstGeom prst="rect">
              <a:avLst/>
            </a:prstGeom>
            <a:solidFill>
              <a:srgbClr val="660066"/>
            </a:solidFill>
            <a:ln w="9525">
              <a:solidFill>
                <a:srgbClr val="66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defTabSz="449263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defTabSz="449263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defTabSz="449263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defTabSz="449263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defTabSz="449263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buClr>
                  <a:srgbClr val="0099CC"/>
                </a:buClr>
                <a:buSzPct val="100000"/>
                <a:buFont typeface="Times New Roman" pitchFamily="18" charset="0"/>
                <a:buNone/>
              </a:pPr>
              <a:endParaRPr lang="en-US" altLang="en-US"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2832" y="1872"/>
              <a:ext cx="96" cy="576"/>
            </a:xfrm>
            <a:prstGeom prst="rect">
              <a:avLst/>
            </a:prstGeom>
            <a:solidFill>
              <a:srgbClr val="660066"/>
            </a:solidFill>
            <a:ln w="9525">
              <a:solidFill>
                <a:srgbClr val="66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defTabSz="449263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defTabSz="449263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defTabSz="449263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defTabSz="449263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defTabSz="449263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buClr>
                  <a:srgbClr val="0099CC"/>
                </a:buClr>
                <a:buSzPct val="100000"/>
                <a:buFont typeface="Times New Roman" pitchFamily="18" charset="0"/>
                <a:buNone/>
              </a:pPr>
              <a:endParaRPr lang="en-US" altLang="en-US"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7924800" y="2209800"/>
            <a:ext cx="1905000" cy="914400"/>
            <a:chOff x="4032" y="1392"/>
            <a:chExt cx="1200" cy="576"/>
          </a:xfrm>
        </p:grpSpPr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4032" y="1392"/>
              <a:ext cx="1200" cy="96"/>
            </a:xfrm>
            <a:prstGeom prst="rect">
              <a:avLst/>
            </a:prstGeom>
            <a:solidFill>
              <a:srgbClr val="006600"/>
            </a:solidFill>
            <a:ln w="9525">
              <a:solidFill>
                <a:srgbClr val="0066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defTabSz="449263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defTabSz="449263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defTabSz="449263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defTabSz="449263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defTabSz="449263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buClr>
                  <a:srgbClr val="0099CC"/>
                </a:buClr>
                <a:buSzPct val="100000"/>
                <a:buFont typeface="Times New Roman" pitchFamily="18" charset="0"/>
                <a:buNone/>
              </a:pPr>
              <a:endParaRPr lang="en-US" altLang="en-US"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4032" y="1392"/>
              <a:ext cx="96" cy="576"/>
            </a:xfrm>
            <a:prstGeom prst="rect">
              <a:avLst/>
            </a:prstGeom>
            <a:solidFill>
              <a:srgbClr val="006600"/>
            </a:solidFill>
            <a:ln w="9525">
              <a:solidFill>
                <a:srgbClr val="0066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defTabSz="449263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defTabSz="449263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defTabSz="449263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defTabSz="449263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defTabSz="449263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buClr>
                  <a:srgbClr val="0099CC"/>
                </a:buClr>
                <a:buSzPct val="100000"/>
                <a:buFont typeface="Times New Roman" pitchFamily="18" charset="0"/>
                <a:buNone/>
              </a:pPr>
              <a:endParaRPr lang="en-US" altLang="en-US"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4572001" y="3276601"/>
            <a:ext cx="10969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000" b="1">
                <a:solidFill>
                  <a:srgbClr val="FF6600"/>
                </a:solidFill>
                <a:latin typeface="Gill Sans MT" pitchFamily="34" charset="0"/>
                <a:ea typeface="Arial Unicode MS" pitchFamily="34" charset="-128"/>
                <a:cs typeface="Arial Unicode MS" pitchFamily="34" charset="-128"/>
              </a:rPr>
              <a:t>actor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6536687" y="2514600"/>
            <a:ext cx="97917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altLang="en-US" sz="2000" b="1">
                <a:solidFill>
                  <a:srgbClr val="660066"/>
                </a:solidFill>
                <a:latin typeface="Gill Sans MT" pitchFamily="34" charset="0"/>
                <a:ea typeface="Arial Unicode MS" pitchFamily="34" charset="-128"/>
                <a:cs typeface="Arial Unicode MS" pitchFamily="34" charset="-128"/>
              </a:rPr>
              <a:t>expert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8362076" y="1752600"/>
            <a:ext cx="110030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altLang="en-US" sz="2000" b="1">
                <a:solidFill>
                  <a:srgbClr val="006600"/>
                </a:solidFill>
                <a:latin typeface="Gill Sans MT" pitchFamily="34" charset="0"/>
                <a:ea typeface="Arial Unicode MS" pitchFamily="34" charset="-128"/>
                <a:cs typeface="Arial Unicode MS" pitchFamily="34" charset="-128"/>
              </a:rPr>
              <a:t>partner</a:t>
            </a: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2362201" y="3733801"/>
            <a:ext cx="15970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000" b="1">
                <a:solidFill>
                  <a:srgbClr val="00CC00"/>
                </a:solidFill>
                <a:latin typeface="Gill Sans MT" pitchFamily="34" charset="0"/>
                <a:ea typeface="Arial Unicode MS" pitchFamily="34" charset="-128"/>
                <a:cs typeface="Arial Unicode MS" pitchFamily="34" charset="-128"/>
              </a:rPr>
              <a:t>information provider</a:t>
            </a: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2362200" y="4800601"/>
            <a:ext cx="1676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altLang="en-US" sz="2000">
                <a:solidFill>
                  <a:srgbClr val="00CC00"/>
                </a:solidFill>
                <a:latin typeface="Gill Sans MT" pitchFamily="34" charset="0"/>
                <a:ea typeface="Arial Unicode MS" pitchFamily="34" charset="-128"/>
                <a:cs typeface="Arial Unicode MS" pitchFamily="34" charset="-128"/>
              </a:rPr>
              <a:t>a completer of surveys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4267201" y="4038601"/>
            <a:ext cx="171767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altLang="en-US" sz="2000" dirty="0">
                <a:solidFill>
                  <a:srgbClr val="FF6600"/>
                </a:solidFill>
                <a:latin typeface="Gill Sans MT" pitchFamily="34" charset="0"/>
                <a:ea typeface="Arial Unicode MS" pitchFamily="34" charset="-128"/>
                <a:cs typeface="Arial Unicode MS" pitchFamily="34" charset="-128"/>
              </a:rPr>
              <a:t>collector &amp; analyst of feedback</a:t>
            </a: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6172200" y="3276601"/>
            <a:ext cx="18288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altLang="en-US" sz="2000">
                <a:solidFill>
                  <a:srgbClr val="660066"/>
                </a:solidFill>
                <a:latin typeface="Gill Sans MT" pitchFamily="34" charset="0"/>
                <a:ea typeface="Arial Unicode MS" pitchFamily="34" charset="-128"/>
                <a:cs typeface="Arial Unicode MS" pitchFamily="34" charset="-128"/>
              </a:rPr>
              <a:t>recognised as experts in learning</a:t>
            </a: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8077200" y="2514601"/>
            <a:ext cx="1752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altLang="en-US" sz="2000" dirty="0">
                <a:solidFill>
                  <a:srgbClr val="006600"/>
                </a:solidFill>
                <a:latin typeface="Gill Sans MT" pitchFamily="34" charset="0"/>
                <a:ea typeface="Arial Unicode MS" pitchFamily="34" charset="-128"/>
                <a:cs typeface="Arial Unicode MS" pitchFamily="34" charset="-128"/>
              </a:rPr>
              <a:t>authentic &amp; constructive dialogue</a:t>
            </a:r>
          </a:p>
        </p:txBody>
      </p:sp>
    </p:spTree>
    <p:extLst>
      <p:ext uri="{BB962C8B-B14F-4D97-AF65-F5344CB8AC3E}">
        <p14:creationId xmlns:p14="http://schemas.microsoft.com/office/powerpoint/2010/main" val="109801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arqs presentation with twitter &amp; hashtag 2014">
  <a:themeElements>
    <a:clrScheme name="Ali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FFF00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8BE286CBA0FE447BC832D62E0A79D52" ma:contentTypeVersion="0" ma:contentTypeDescription="Create a new document." ma:contentTypeScope="" ma:versionID="f68928005ae5e25ae513e6fc95de6cf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9876cb95febdb70359245f2ccf00956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AEACE8A-614A-42F6-86BF-A3CA67B56C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3E0C34D-226C-48AC-AE88-5E957AF98F22}">
  <ds:schemaRefs>
    <ds:schemaRef ds:uri="http://purl.org/dc/elements/1.1/"/>
    <ds:schemaRef ds:uri="http://schemas.microsoft.com/office/2006/documentManagement/types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07A2E066-BB7E-427D-98AE-0FE8668DE35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565</TotalTime>
  <Words>1159</Words>
  <Application>Microsoft Office PowerPoint</Application>
  <PresentationFormat>Widescreen</PresentationFormat>
  <Paragraphs>162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 Unicode MS</vt:lpstr>
      <vt:lpstr>Arial</vt:lpstr>
      <vt:lpstr>Calibri</vt:lpstr>
      <vt:lpstr>Gill Sans MT</vt:lpstr>
      <vt:lpstr>Times New Roman</vt:lpstr>
      <vt:lpstr>Verdana</vt:lpstr>
      <vt:lpstr>Wingdings</vt:lpstr>
      <vt:lpstr>sparqs presentation with twitter &amp; hashtag 2014</vt:lpstr>
      <vt:lpstr>Student engagement in articulation</vt:lpstr>
      <vt:lpstr>sparqs</vt:lpstr>
      <vt:lpstr>Our Vision</vt:lpstr>
      <vt:lpstr>PowerPoint Presentation</vt:lpstr>
      <vt:lpstr>PowerPoint Presentation</vt:lpstr>
      <vt:lpstr>PowerPoint Presentation</vt:lpstr>
      <vt:lpstr>Why is student engagement important?</vt:lpstr>
      <vt:lpstr>PowerPoint Presentation</vt:lpstr>
      <vt:lpstr>PowerPoint Presentation</vt:lpstr>
      <vt:lpstr>How does this relate to articulation?  In two ways…</vt:lpstr>
      <vt:lpstr>PowerPoint Presentation</vt:lpstr>
      <vt:lpstr>Student engagement in articulation activity</vt:lpstr>
      <vt:lpstr>Issues which affect articulating students</vt:lpstr>
      <vt:lpstr>PowerPoint Presentation</vt:lpstr>
      <vt:lpstr>Exercise 1 (15 mins)</vt:lpstr>
      <vt:lpstr>Exercise 2 (15 mins)</vt:lpstr>
      <vt:lpstr>sparqs and ELRAH work</vt:lpstr>
      <vt:lpstr>Student Group</vt:lpstr>
      <vt:lpstr>Lessons learned</vt:lpstr>
      <vt:lpstr>Thanks for taking part!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Clarke</dc:creator>
  <cp:lastModifiedBy>Hannah Clarke</cp:lastModifiedBy>
  <cp:revision>68</cp:revision>
  <cp:lastPrinted>2014-09-04T16:26:55Z</cp:lastPrinted>
  <dcterms:created xsi:type="dcterms:W3CDTF">2014-09-01T15:46:05Z</dcterms:created>
  <dcterms:modified xsi:type="dcterms:W3CDTF">2014-09-04T20:47:56Z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0x01010098BE286CBA0FE447BC832D62E0A79D52</vt:lpwstr>
  </property>
</Properties>
</file>